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handoutMasterIdLst>
    <p:handoutMasterId r:id="rId79"/>
  </p:handoutMasterIdLst>
  <p:sldIdLst>
    <p:sldId id="489" r:id="rId2"/>
    <p:sldId id="526" r:id="rId3"/>
    <p:sldId id="527" r:id="rId4"/>
    <p:sldId id="528" r:id="rId5"/>
    <p:sldId id="529" r:id="rId6"/>
    <p:sldId id="530" r:id="rId7"/>
    <p:sldId id="531" r:id="rId8"/>
    <p:sldId id="532" r:id="rId9"/>
    <p:sldId id="533" r:id="rId10"/>
    <p:sldId id="543" r:id="rId11"/>
    <p:sldId id="535" r:id="rId12"/>
    <p:sldId id="536" r:id="rId13"/>
    <p:sldId id="537" r:id="rId14"/>
    <p:sldId id="538" r:id="rId15"/>
    <p:sldId id="544" r:id="rId16"/>
    <p:sldId id="545" r:id="rId17"/>
    <p:sldId id="546" r:id="rId18"/>
    <p:sldId id="547" r:id="rId19"/>
    <p:sldId id="548" r:id="rId20"/>
    <p:sldId id="549" r:id="rId21"/>
    <p:sldId id="550" r:id="rId22"/>
    <p:sldId id="551" r:id="rId23"/>
    <p:sldId id="552" r:id="rId24"/>
    <p:sldId id="553" r:id="rId25"/>
    <p:sldId id="554" r:id="rId26"/>
    <p:sldId id="555" r:id="rId27"/>
    <p:sldId id="556" r:id="rId28"/>
    <p:sldId id="557" r:id="rId29"/>
    <p:sldId id="558" r:id="rId30"/>
    <p:sldId id="559" r:id="rId31"/>
    <p:sldId id="560" r:id="rId32"/>
    <p:sldId id="561" r:id="rId33"/>
    <p:sldId id="562" r:id="rId34"/>
    <p:sldId id="563" r:id="rId35"/>
    <p:sldId id="564" r:id="rId36"/>
    <p:sldId id="565" r:id="rId37"/>
    <p:sldId id="566" r:id="rId38"/>
    <p:sldId id="567" r:id="rId39"/>
    <p:sldId id="568" r:id="rId40"/>
    <p:sldId id="569" r:id="rId41"/>
    <p:sldId id="570" r:id="rId42"/>
    <p:sldId id="571" r:id="rId43"/>
    <p:sldId id="572" r:id="rId44"/>
    <p:sldId id="573" r:id="rId45"/>
    <p:sldId id="574" r:id="rId46"/>
    <p:sldId id="575" r:id="rId47"/>
    <p:sldId id="576" r:id="rId48"/>
    <p:sldId id="577" r:id="rId49"/>
    <p:sldId id="578" r:id="rId50"/>
    <p:sldId id="579" r:id="rId51"/>
    <p:sldId id="581" r:id="rId52"/>
    <p:sldId id="582" r:id="rId53"/>
    <p:sldId id="583" r:id="rId54"/>
    <p:sldId id="584" r:id="rId55"/>
    <p:sldId id="585" r:id="rId56"/>
    <p:sldId id="586" r:id="rId57"/>
    <p:sldId id="587" r:id="rId58"/>
    <p:sldId id="588" r:id="rId59"/>
    <p:sldId id="589" r:id="rId60"/>
    <p:sldId id="590" r:id="rId61"/>
    <p:sldId id="591" r:id="rId62"/>
    <p:sldId id="592" r:id="rId63"/>
    <p:sldId id="593" r:id="rId64"/>
    <p:sldId id="594" r:id="rId65"/>
    <p:sldId id="595" r:id="rId66"/>
    <p:sldId id="596" r:id="rId67"/>
    <p:sldId id="597" r:id="rId68"/>
    <p:sldId id="598" r:id="rId69"/>
    <p:sldId id="599" r:id="rId70"/>
    <p:sldId id="600" r:id="rId71"/>
    <p:sldId id="601" r:id="rId72"/>
    <p:sldId id="602" r:id="rId73"/>
    <p:sldId id="603" r:id="rId74"/>
    <p:sldId id="604" r:id="rId75"/>
    <p:sldId id="605" r:id="rId76"/>
    <p:sldId id="697" r:id="rId77"/>
  </p:sldIdLst>
  <p:sldSz cx="9144000" cy="6858000" type="screen4x3"/>
  <p:notesSz cx="6858000" cy="9144000"/>
  <p:custDataLst>
    <p:tags r:id="rId8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3366"/>
    <a:srgbClr val="D43A3C"/>
    <a:srgbClr val="124071"/>
    <a:srgbClr val="CC0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010" autoAdjust="0"/>
  </p:normalViewPr>
  <p:slideViewPr>
    <p:cSldViewPr>
      <p:cViewPr>
        <p:scale>
          <a:sx n="70" d="100"/>
          <a:sy n="70" d="100"/>
        </p:scale>
        <p:origin x="-1374" y="-1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-2778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97986C-ABA7-4756-9458-9237880D6C75}" type="datetimeFigureOut">
              <a:rPr lang="en-US" smtClean="0"/>
              <a:pPr/>
              <a:t>21-Feb-20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A2DB5-9560-4959-BD75-EC16039EE7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196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2EB4A-585A-4F39-95EB-C67AC18267B0}" type="datetimeFigureOut">
              <a:rPr lang="en-US" smtClean="0"/>
              <a:pPr/>
              <a:t>21-Feb-20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F7FADD-073D-4382-BEBC-A514E58404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29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828800"/>
            <a:ext cx="8229600" cy="1463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24071"/>
                </a:solidFill>
                <a:latin typeface="Myriad Web Pro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291840"/>
            <a:ext cx="8229600" cy="109728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D43A3C"/>
                </a:solidFill>
                <a:latin typeface="Myriad Web Pro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407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821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" y="731520"/>
            <a:ext cx="8595360" cy="2354491"/>
          </a:xfrm>
          <a:prstGeom prst="rect">
            <a:avLst/>
          </a:prstGeom>
        </p:spPr>
        <p:txBody>
          <a:bodyPr tIns="91440">
            <a:spAutoFit/>
          </a:bodyPr>
          <a:lstStyle>
            <a:lvl1pPr marL="274320" indent="-274320">
              <a:spcBef>
                <a:spcPts val="600"/>
              </a:spcBef>
              <a:buClr>
                <a:srgbClr val="D43A3C"/>
              </a:buClr>
              <a:buFont typeface="Arial" pitchFamily="34" charset="0"/>
              <a:buChar char="•"/>
              <a:defRPr>
                <a:latin typeface="Myriad Web Pro" pitchFamily="34" charset="0"/>
              </a:defRPr>
            </a:lvl1pPr>
            <a:lvl2pPr marL="548640" indent="-274320">
              <a:spcBef>
                <a:spcPts val="600"/>
              </a:spcBef>
              <a:buClr>
                <a:srgbClr val="D43A3C"/>
              </a:buClr>
              <a:buFont typeface="Arial" pitchFamily="34" charset="0"/>
              <a:buChar char="•"/>
              <a:defRPr>
                <a:latin typeface="Myriad Web Pro" pitchFamily="34" charset="0"/>
              </a:defRPr>
            </a:lvl2pPr>
            <a:lvl3pPr marL="822960" indent="-274320">
              <a:spcBef>
                <a:spcPts val="600"/>
              </a:spcBef>
              <a:buClr>
                <a:srgbClr val="D43A3C"/>
              </a:buClr>
              <a:buFont typeface="Arial" pitchFamily="34" charset="0"/>
              <a:buChar char="•"/>
              <a:defRPr>
                <a:latin typeface="Myriad Web Pro" pitchFamily="34" charset="0"/>
              </a:defRPr>
            </a:lvl3pPr>
            <a:lvl4pPr marL="1097280" indent="-274320">
              <a:spcBef>
                <a:spcPts val="600"/>
              </a:spcBef>
              <a:buClr>
                <a:srgbClr val="D43A3C"/>
              </a:buClr>
              <a:buFont typeface="Arial" pitchFamily="34" charset="0"/>
              <a:buChar char="•"/>
              <a:defRPr>
                <a:latin typeface="Myriad Web Pro" pitchFamily="34" charset="0"/>
              </a:defRPr>
            </a:lvl4pPr>
            <a:lvl5pPr marL="1371600" indent="-274320">
              <a:spcBef>
                <a:spcPts val="600"/>
              </a:spcBef>
              <a:buClr>
                <a:srgbClr val="D43A3C"/>
              </a:buClr>
              <a:buFont typeface="Arial" pitchFamily="34" charset="0"/>
              <a:buChar char="•"/>
              <a:defRPr>
                <a:latin typeface="Myriad Web Pro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13232"/>
          </a:xfrm>
          <a:prstGeom prst="rect">
            <a:avLst/>
          </a:prstGeom>
        </p:spPr>
        <p:txBody>
          <a:bodyPr lIns="274320">
            <a:normAutofit/>
          </a:bodyPr>
          <a:lstStyle>
            <a:lvl1pPr algn="l">
              <a:defRPr sz="4000">
                <a:solidFill>
                  <a:srgbClr val="124071"/>
                </a:solidFill>
                <a:latin typeface="Myriad Web Pro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361"/>
          <a:stretch/>
        </p:blipFill>
        <p:spPr>
          <a:xfrm>
            <a:off x="0" y="6400800"/>
            <a:ext cx="9144000" cy="76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361"/>
          <a:stretch/>
        </p:blipFill>
        <p:spPr>
          <a:xfrm>
            <a:off x="0" y="640080"/>
            <a:ext cx="914400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004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361"/>
          <a:stretch/>
        </p:blipFill>
        <p:spPr>
          <a:xfrm>
            <a:off x="0" y="6400800"/>
            <a:ext cx="9144000" cy="76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361"/>
          <a:stretch/>
        </p:blipFill>
        <p:spPr>
          <a:xfrm>
            <a:off x="0" y="640080"/>
            <a:ext cx="914400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497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1828800"/>
            <a:ext cx="8229600" cy="1463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24071"/>
                </a:solidFill>
                <a:latin typeface="Myriad Web Pro" pitchFamily="34" charset="0"/>
              </a:defRPr>
            </a:lvl1pPr>
          </a:lstStyle>
          <a:p>
            <a:r>
              <a:rPr lang="en-US" dirty="0" smtClean="0"/>
              <a:t>Click to add valediction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480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96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3328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8" r:id="rId3"/>
    <p:sldLayoutId id="2147483659" r:id="rId4"/>
    <p:sldLayoutId id="2147483653" r:id="rId5"/>
    <p:sldLayoutId id="2147483660" r:id="rId6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95/SpringSecurity1/spring_security_login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74320" y="731520"/>
            <a:ext cx="8595360" cy="4370427"/>
          </a:xfrm>
        </p:spPr>
        <p:txBody>
          <a:bodyPr/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Recap: Spring MVC (XML Based Configuration)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Spring MVC (Java Based Configuration)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Introduction to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Security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Basic Authentication (XML Based  &amp; Java Based Configuration)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Default Form Authentication (XML Based &amp; Java Based Configuration )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Custom Form Authentication (XML Based &amp; Java Based Configuration)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Auth Providers (Hashed Password)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JDBC-User-Service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Agenda: Spring Security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20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74320" y="731520"/>
            <a:ext cx="8595360" cy="5370701"/>
          </a:xfrm>
        </p:spPr>
        <p:txBody>
          <a:bodyPr/>
          <a:lstStyle/>
          <a:p>
            <a:r>
              <a:rPr lang="en-US" dirty="0"/>
              <a:t>Please make sure you add spring library that supports Java Based configuration and annotations</a:t>
            </a:r>
          </a:p>
          <a:p>
            <a:r>
              <a:rPr lang="en-US" dirty="0" smtClean="0"/>
              <a:t>For </a:t>
            </a:r>
            <a:r>
              <a:rPr lang="en-US" dirty="0"/>
              <a:t>this demo, we are using spring MVC version 5.0.2</a:t>
            </a:r>
          </a:p>
          <a:p>
            <a:r>
              <a:rPr lang="en-US" dirty="0"/>
              <a:t>The libraries are already available in the google drive </a:t>
            </a:r>
            <a:r>
              <a:rPr lang="en-US" dirty="0" smtClean="0"/>
              <a:t>link</a:t>
            </a:r>
          </a:p>
          <a:p>
            <a:r>
              <a:rPr lang="en-US" dirty="0" smtClean="0"/>
              <a:t>Download </a:t>
            </a:r>
            <a:r>
              <a:rPr lang="en-US" dirty="0"/>
              <a:t>and save to </a:t>
            </a:r>
            <a:r>
              <a:rPr lang="en-US" dirty="0" smtClean="0"/>
              <a:t>local D</a:t>
            </a:r>
            <a:r>
              <a:rPr lang="en-US" dirty="0"/>
              <a:t>:\spring-web-security-lib-v5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2 (using Java Configuration)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27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74320" y="731520"/>
            <a:ext cx="8595360" cy="1400383"/>
          </a:xfrm>
        </p:spPr>
        <p:txBody>
          <a:bodyPr/>
          <a:lstStyle/>
          <a:p>
            <a:r>
              <a:rPr lang="en-US" sz="2400" dirty="0" smtClean="0"/>
              <a:t>Let’s call it FrontController.java (replacement of web.xml)</a:t>
            </a:r>
          </a:p>
          <a:p>
            <a:r>
              <a:rPr lang="en-US" sz="2400" dirty="0" smtClean="0"/>
              <a:t>Used to </a:t>
            </a:r>
            <a:r>
              <a:rPr lang="en-US" sz="2400" dirty="0"/>
              <a:t>register a DispatcherServlet </a:t>
            </a:r>
            <a:endParaRPr lang="en-US" sz="2400" dirty="0" smtClean="0"/>
          </a:p>
          <a:p>
            <a:r>
              <a:rPr lang="en-US" sz="2400" dirty="0" smtClean="0"/>
              <a:t>Java-based </a:t>
            </a:r>
            <a:r>
              <a:rPr lang="en-US" sz="2400" dirty="0"/>
              <a:t>Spring configuration. 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2 (using Java Configuration)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1" r="3603" b="16417"/>
          <a:stretch/>
        </p:blipFill>
        <p:spPr bwMode="auto">
          <a:xfrm>
            <a:off x="12511" y="2133600"/>
            <a:ext cx="8967034" cy="4059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499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74320" y="731520"/>
            <a:ext cx="8595360" cy="830997"/>
          </a:xfrm>
        </p:spPr>
        <p:txBody>
          <a:bodyPr/>
          <a:lstStyle/>
          <a:p>
            <a:r>
              <a:rPr lang="en-US" sz="2000" dirty="0" smtClean="0"/>
              <a:t>Let’s create another class WebMvcConfig.java for replacing </a:t>
            </a:r>
          </a:p>
          <a:p>
            <a:pPr marL="0" indent="0">
              <a:buNone/>
            </a:pPr>
            <a:r>
              <a:rPr lang="en-US" sz="2000" dirty="0" smtClean="0"/>
              <a:t>&lt;&lt;servlet-name&gt;&gt;-servlet.xml (for view resolver and handler mapping)</a:t>
            </a:r>
            <a:endParaRPr lang="en-US" sz="28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2 (using Java Configuration)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3" r="17135" b="10075"/>
          <a:stretch/>
        </p:blipFill>
        <p:spPr bwMode="auto">
          <a:xfrm>
            <a:off x="211378" y="1752600"/>
            <a:ext cx="8856422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728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74320" y="731520"/>
            <a:ext cx="8595360" cy="1338828"/>
          </a:xfrm>
        </p:spPr>
        <p:txBody>
          <a:bodyPr/>
          <a:lstStyle/>
          <a:p>
            <a:r>
              <a:rPr lang="en-US" sz="2000" dirty="0" smtClean="0"/>
              <a:t>Views (/WEB-INF/</a:t>
            </a:r>
            <a:r>
              <a:rPr lang="en-US" sz="2000" dirty="0" err="1" smtClean="0"/>
              <a:t>index.jsp</a:t>
            </a:r>
            <a:r>
              <a:rPr lang="en-US" sz="2000" dirty="0" smtClean="0"/>
              <a:t> &amp; /WEB-INF/</a:t>
            </a:r>
            <a:r>
              <a:rPr lang="en-US" sz="2000" dirty="0" err="1" smtClean="0"/>
              <a:t>welcome.jsp</a:t>
            </a:r>
            <a:r>
              <a:rPr lang="en-US" sz="2000" dirty="0" smtClean="0"/>
              <a:t>):</a:t>
            </a:r>
          </a:p>
          <a:p>
            <a:endParaRPr lang="en-US" sz="2000" dirty="0" smtClean="0"/>
          </a:p>
          <a:p>
            <a:endParaRPr lang="en-US" sz="28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2 (using Java Configuration)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6" r="39897" b="40672"/>
          <a:stretch/>
        </p:blipFill>
        <p:spPr bwMode="auto">
          <a:xfrm>
            <a:off x="533400" y="1371600"/>
            <a:ext cx="5181600" cy="2604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7" r="70349" b="64786"/>
          <a:stretch/>
        </p:blipFill>
        <p:spPr bwMode="auto">
          <a:xfrm>
            <a:off x="4267200" y="3955493"/>
            <a:ext cx="3857909" cy="2197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289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74320" y="731520"/>
            <a:ext cx="8595360" cy="1338828"/>
          </a:xfrm>
        </p:spPr>
        <p:txBody>
          <a:bodyPr/>
          <a:lstStyle/>
          <a:p>
            <a:r>
              <a:rPr lang="en-US" sz="2000" dirty="0" smtClean="0"/>
              <a:t>Controller class:</a:t>
            </a:r>
          </a:p>
          <a:p>
            <a:endParaRPr lang="en-US" sz="2000" dirty="0" smtClean="0"/>
          </a:p>
          <a:p>
            <a:endParaRPr lang="en-US" sz="28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2 (using Java Configuration)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3" r="27310" b="6250"/>
          <a:stretch/>
        </p:blipFill>
        <p:spPr bwMode="auto">
          <a:xfrm>
            <a:off x="685800" y="1219200"/>
            <a:ext cx="7391804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054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smtClean="0"/>
              <a:t>Spring Security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143000"/>
            <a:ext cx="7086600" cy="452431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fontAlgn="base">
              <a:buFont typeface="Arial" pitchFamily="34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Spring Security is a framework that provides </a:t>
            </a:r>
            <a:endParaRPr lang="en-US" sz="32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fontAlgn="base">
              <a:buFont typeface="Arial" pitchFamily="34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authentication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 </a:t>
            </a:r>
            <a:endParaRPr lang="en-US" sz="32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fontAlgn="base">
              <a:buFont typeface="Arial" pitchFamily="34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authorization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 and </a:t>
            </a:r>
            <a:endParaRPr lang="en-US" sz="32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fontAlgn="base">
              <a:buFont typeface="Arial" pitchFamily="34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protection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against common attacks. With first class support for both imperative and reactive applications, it is the de-facto standard for securing Spring-based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90324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Authentication and Authorization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7" t="16791" r="36750" b="17910"/>
          <a:stretch/>
        </p:blipFill>
        <p:spPr bwMode="auto">
          <a:xfrm>
            <a:off x="914400" y="990600"/>
            <a:ext cx="7124131" cy="4776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883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servlet filter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5" t="31343" r="51120" b="25187"/>
          <a:stretch/>
        </p:blipFill>
        <p:spPr bwMode="auto">
          <a:xfrm>
            <a:off x="685800" y="1219200"/>
            <a:ext cx="6705600" cy="4852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673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Security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143000"/>
            <a:ext cx="7086600" cy="403187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fontAlgn="base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Spring Security starts with </a:t>
            </a:r>
            <a:r>
              <a:rPr lang="en-US" sz="3200" i="1" dirty="0" smtClean="0">
                <a:latin typeface="Times New Roman" pitchFamily="18" charset="0"/>
                <a:cs typeface="Times New Roman" pitchFamily="18" charset="0"/>
              </a:rPr>
              <a:t>DelegatingFilterProxy</a:t>
            </a:r>
          </a:p>
          <a:p>
            <a:pPr marL="457200" indent="-457200" fontAlgn="base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It is a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servlet filter that allows passing control to </a:t>
            </a:r>
            <a:r>
              <a:rPr lang="en-US" sz="3200" i="1" dirty="0">
                <a:latin typeface="Times New Roman" pitchFamily="18" charset="0"/>
                <a:cs typeface="Times New Roman" pitchFamily="18" charset="0"/>
              </a:rPr>
              <a:t>Filter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 classes that have access to the Spring application context. </a:t>
            </a:r>
            <a:endParaRPr lang="en-US" sz="32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fontAlgn="base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Spring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Security relies on this technique heavily.</a:t>
            </a:r>
          </a:p>
        </p:txBody>
      </p:sp>
    </p:spTree>
    <p:extLst>
      <p:ext uri="{BB962C8B-B14F-4D97-AF65-F5344CB8AC3E}">
        <p14:creationId xmlns:p14="http://schemas.microsoft.com/office/powerpoint/2010/main" val="415658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Security – xml configuration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50710" y="1905000"/>
            <a:ext cx="7086600" cy="206210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fontAlgn="base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In web.xml, we need to configure </a:t>
            </a:r>
          </a:p>
          <a:p>
            <a:pPr marL="914400" lvl="1" indent="-457200" fontAlgn="base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DispatcherServlet</a:t>
            </a:r>
          </a:p>
          <a:p>
            <a:pPr marL="914400" lvl="1" indent="-457200" fontAlgn="base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ContextLoaderListener</a:t>
            </a:r>
          </a:p>
          <a:p>
            <a:pPr marL="914400" lvl="1" indent="-457200" fontAlgn="base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DelegatingFilterProxy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04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457200"/>
            <a:ext cx="8595360" cy="6093976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Dynamic Web Project</a:t>
            </a:r>
          </a:p>
          <a:p>
            <a:r>
              <a:rPr lang="en-US" dirty="0" smtClean="0"/>
              <a:t>Add all required .jar files (spring mvc libs)</a:t>
            </a:r>
          </a:p>
          <a:p>
            <a:r>
              <a:rPr lang="en-US" dirty="0" smtClean="0"/>
              <a:t>Configure DispatcherServlet in web.xml (Deployment Descriptor)</a:t>
            </a:r>
          </a:p>
          <a:p>
            <a:r>
              <a:rPr lang="en-US" dirty="0" smtClean="0"/>
              <a:t>Configure &lt;&lt;servlet-name&gt;&gt;-servlet.xml for DispatcherServlet</a:t>
            </a:r>
          </a:p>
          <a:p>
            <a:r>
              <a:rPr lang="en-US" dirty="0" smtClean="0"/>
              <a:t>Define Controller class with @Controller</a:t>
            </a:r>
          </a:p>
          <a:p>
            <a:r>
              <a:rPr lang="en-US" dirty="0" smtClean="0"/>
              <a:t>Define methods for GET, POST,PUT methods</a:t>
            </a:r>
          </a:p>
          <a:p>
            <a:r>
              <a:rPr lang="en-US" dirty="0" smtClean="0"/>
              <a:t>Create View pages (.jsp)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Spring MVC </a:t>
            </a:r>
            <a:r>
              <a:rPr lang="en-US" sz="3100" dirty="0"/>
              <a:t>(XML Based Configuration)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83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Spring Security – xml configuration (web.xml)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9" t="6530" r="8324" b="11940"/>
          <a:stretch/>
        </p:blipFill>
        <p:spPr bwMode="auto">
          <a:xfrm>
            <a:off x="35728" y="1143000"/>
            <a:ext cx="9101448" cy="4856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2400" y="1143000"/>
            <a:ext cx="8839200" cy="1447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2604448"/>
            <a:ext cx="8839200" cy="5334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6852" y="3150358"/>
            <a:ext cx="8839200" cy="149784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4656159"/>
            <a:ext cx="8839200" cy="149784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51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Spring Security – xml configuration (spring1-servlet.xml)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38200" y="1143000"/>
            <a:ext cx="7086600" cy="206210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fontAlgn="base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There is no extra details required in this.</a:t>
            </a:r>
          </a:p>
          <a:p>
            <a:pPr marL="457200" indent="-457200" fontAlgn="base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We have the same standard contents</a:t>
            </a:r>
          </a:p>
          <a:p>
            <a:pPr marL="457200" indent="-457200" fontAlgn="base">
              <a:buFont typeface="Arial" pitchFamily="34" charset="0"/>
              <a:buChar char="•"/>
            </a:pP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1" r="26575" b="52985"/>
          <a:stretch/>
        </p:blipFill>
        <p:spPr bwMode="auto">
          <a:xfrm>
            <a:off x="230875" y="3429000"/>
            <a:ext cx="8610600" cy="2743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050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Spring Security – xml configuration (spring1-security.xml)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33400" y="1143000"/>
            <a:ext cx="8001000" cy="5509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fontAlgn="base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This file contains the information about which URL request needs to be secured and who /which role (admin, 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dba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, user) can access this</a:t>
            </a:r>
          </a:p>
          <a:p>
            <a:pPr marL="457200" indent="-457200" fontAlgn="base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It also mentions about type of authentication provider like user-service or 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jdbc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-user-service</a:t>
            </a:r>
          </a:p>
          <a:p>
            <a:pPr marL="457200" indent="-457200" fontAlgn="base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For user-service: we need to mention the authority name (role name) like “admin”, “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dba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”, “user” 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etc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and username and password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96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Spring Security – xml configuration (spring1-security.xml)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3" r="14827" b="22948"/>
          <a:stretch/>
        </p:blipFill>
        <p:spPr bwMode="auto">
          <a:xfrm>
            <a:off x="21609" y="1752600"/>
            <a:ext cx="8801258" cy="4107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526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 4: Spring Security - Basic Authentication: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1143000"/>
            <a:ext cx="7086600" cy="501675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fontAlgn="base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Let’s create a Spring MVC application</a:t>
            </a:r>
          </a:p>
          <a:p>
            <a:pPr marL="457200" indent="-457200" fontAlgn="base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It contains two web pages</a:t>
            </a:r>
          </a:p>
          <a:p>
            <a:pPr marL="457200" indent="-457200" fontAlgn="base">
              <a:buFont typeface="Arial" pitchFamily="34" charset="0"/>
              <a:buChar char="•"/>
            </a:pP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public.jsp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: Accessible to all</a:t>
            </a:r>
          </a:p>
          <a:p>
            <a:pPr marL="457200" indent="-457200" fontAlgn="base">
              <a:buFont typeface="Arial" pitchFamily="34" charset="0"/>
              <a:buChar char="•"/>
            </a:pP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private.jsp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: Can be accessed by the user who has role as “ROLE_ADMIN”</a:t>
            </a:r>
          </a:p>
          <a:p>
            <a:pPr marL="457200" indent="-457200" fontAlgn="base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Let’s say the user “guru” belongs to this role and his password is “guru123”</a:t>
            </a:r>
          </a:p>
          <a:p>
            <a:pPr marL="457200" indent="-457200" fontAlgn="base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When you access private.jsp page, the security windows should popup and ask for the credentials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33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 4: Spring Security - Basic Authentication: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8" r="33288" b="24254"/>
          <a:stretch/>
        </p:blipFill>
        <p:spPr bwMode="auto">
          <a:xfrm>
            <a:off x="0" y="762000"/>
            <a:ext cx="8679976" cy="5377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438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 4: Spring Security - Basic Authentication: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1225927"/>
            <a:ext cx="7086600" cy="403187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fontAlgn="base">
              <a:buFont typeface="Arial" pitchFamily="34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Create Dynamic Web Project Name: SpringSecurity1 (Select Apache Tomcat version 8.5)</a:t>
            </a:r>
          </a:p>
          <a:p>
            <a:pPr marL="457200" indent="-457200" fontAlgn="base">
              <a:buFont typeface="Arial" pitchFamily="34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Select web module version 2.5 and select apache tomcat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8.5</a:t>
            </a:r>
          </a:p>
          <a:p>
            <a:pPr marL="457200" indent="-457200" fontAlgn="base">
              <a:buFont typeface="Arial" pitchFamily="34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Copy the required jar files to WEB-INF\lib folder (D:\spring-security-web-v3.0.5)</a:t>
            </a:r>
          </a:p>
        </p:txBody>
      </p:sp>
    </p:spTree>
    <p:extLst>
      <p:ext uri="{BB962C8B-B14F-4D97-AF65-F5344CB8AC3E}">
        <p14:creationId xmlns:p14="http://schemas.microsoft.com/office/powerpoint/2010/main" val="372706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 4: Spring Security - Basic </a:t>
            </a:r>
            <a:r>
              <a:rPr lang="en-US" dirty="0" smtClean="0"/>
              <a:t>Authentication (web.xml)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0" r="25421" b="8023"/>
          <a:stretch/>
        </p:blipFill>
        <p:spPr bwMode="auto">
          <a:xfrm>
            <a:off x="383275" y="1143000"/>
            <a:ext cx="8150779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425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 4: Spring Security - Basic </a:t>
            </a:r>
            <a:r>
              <a:rPr lang="en-US" dirty="0" smtClean="0"/>
              <a:t>Authentication (spring1-servlet.xml)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4" r="26156" b="18097"/>
          <a:stretch/>
        </p:blipFill>
        <p:spPr bwMode="auto">
          <a:xfrm>
            <a:off x="381000" y="1143000"/>
            <a:ext cx="8605226" cy="4987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298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 4: Spring Security - Basic </a:t>
            </a:r>
            <a:r>
              <a:rPr lang="en-US" dirty="0" smtClean="0"/>
              <a:t>Authentication (spring1-security.xml)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7" r="14512" b="23135"/>
          <a:stretch/>
        </p:blipFill>
        <p:spPr bwMode="auto">
          <a:xfrm>
            <a:off x="1" y="1619834"/>
            <a:ext cx="8991600" cy="4247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845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74320" y="731520"/>
            <a:ext cx="8595360" cy="3816429"/>
          </a:xfrm>
        </p:spPr>
        <p:txBody>
          <a:bodyPr/>
          <a:lstStyle/>
          <a:p>
            <a:r>
              <a:rPr lang="en-US" dirty="0" smtClean="0"/>
              <a:t>Let’s show a HTML page with a text field and a button</a:t>
            </a:r>
          </a:p>
          <a:p>
            <a:r>
              <a:rPr lang="en-US" dirty="0" smtClean="0"/>
              <a:t>When the user enters his/her name and clicks the button, a jsp page will be shown with the message “Hello &lt;&lt;name&gt;&gt;”</a:t>
            </a:r>
          </a:p>
          <a:p>
            <a:r>
              <a:rPr lang="en-US" dirty="0" smtClean="0"/>
              <a:t>The HTTP request is: /</a:t>
            </a:r>
            <a:r>
              <a:rPr lang="en-US" dirty="0" err="1" smtClean="0"/>
              <a:t>ofss</a:t>
            </a:r>
            <a:r>
              <a:rPr lang="en-US" dirty="0" smtClean="0"/>
              <a:t>/hello</a:t>
            </a:r>
          </a:p>
          <a:p>
            <a:r>
              <a:rPr lang="en-US" dirty="0" smtClean="0"/>
              <a:t>Here, the servlet URL-pattern is /</a:t>
            </a:r>
            <a:r>
              <a:rPr lang="en-US" dirty="0" err="1" smtClean="0"/>
              <a:t>ofss</a:t>
            </a:r>
            <a:r>
              <a:rPr lang="en-US" dirty="0" smtClean="0"/>
              <a:t>/*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1 (using xml)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49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 4: Spring Security - Basic </a:t>
            </a:r>
            <a:r>
              <a:rPr lang="en-US" dirty="0" smtClean="0"/>
              <a:t>Authentication : Controller class</a:t>
            </a: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4" r="40211" b="19962"/>
          <a:stretch/>
        </p:blipFill>
        <p:spPr bwMode="auto">
          <a:xfrm>
            <a:off x="838200" y="1143000"/>
            <a:ext cx="7779224" cy="5167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129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 4: Spring Security - Basic </a:t>
            </a:r>
            <a:r>
              <a:rPr lang="en-US" dirty="0" smtClean="0"/>
              <a:t>Authentication : Views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6" r="54896" b="11195"/>
          <a:stretch/>
        </p:blipFill>
        <p:spPr bwMode="auto">
          <a:xfrm>
            <a:off x="3962400" y="1143000"/>
            <a:ext cx="5022751" cy="5174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234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 4: Spring Security - Basic </a:t>
            </a:r>
            <a:r>
              <a:rPr lang="en-US" dirty="0" smtClean="0"/>
              <a:t>Authentication : Running the application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1000" y="1266885"/>
            <a:ext cx="8229600" cy="452431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fontAlgn="base">
              <a:buFont typeface="Arial" pitchFamily="34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Right click the project...Run as....Run on server .... select Tomcat version 8.5</a:t>
            </a:r>
          </a:p>
          <a:p>
            <a:pPr marL="457200" indent="-457200" fontAlgn="base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When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 browser opens:  enter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: http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://localhost:8095/SpringSecurity1/public</a:t>
            </a:r>
          </a:p>
          <a:p>
            <a:pPr marL="457200" indent="-457200" fontAlgn="base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It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should display the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public.jsp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page</a:t>
            </a:r>
          </a:p>
          <a:p>
            <a:pPr marL="457200" indent="-457200" fontAlgn="base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Enter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: http://localhost:8095/SpringSecurity1/private</a:t>
            </a:r>
          </a:p>
          <a:p>
            <a:pPr marL="457200" indent="-457200" fontAlgn="base">
              <a:buFont typeface="Arial" pitchFamily="34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It should ask the username and password:  guru and guru123</a:t>
            </a:r>
          </a:p>
        </p:txBody>
      </p:sp>
    </p:spTree>
    <p:extLst>
      <p:ext uri="{BB962C8B-B14F-4D97-AF65-F5344CB8AC3E}">
        <p14:creationId xmlns:p14="http://schemas.microsoft.com/office/powerpoint/2010/main" val="392887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 4: Spring Security - Basic </a:t>
            </a:r>
            <a:r>
              <a:rPr lang="en-US" dirty="0" smtClean="0"/>
              <a:t>Authentication  - Displaying the user who logged in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1000" y="1724085"/>
            <a:ext cx="8229600" cy="415498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fontAlgn="base"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Modify private.jsp as follows:</a:t>
            </a:r>
          </a:p>
          <a:p>
            <a:pPr fontAlgn="base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html&gt;</a:t>
            </a:r>
          </a:p>
          <a:p>
            <a:pPr fontAlgn="base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&lt;head&gt;</a:t>
            </a:r>
          </a:p>
          <a:p>
            <a:pPr fontAlgn="base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fontAlgn="base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&lt;title&gt;Private Page&lt;/title&gt;</a:t>
            </a:r>
          </a:p>
          <a:p>
            <a:pPr fontAlgn="base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&lt;/head&gt;</a:t>
            </a:r>
          </a:p>
          <a:p>
            <a:pPr fontAlgn="base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&lt;body&gt;</a:t>
            </a:r>
          </a:p>
          <a:p>
            <a:pPr fontAlgn="base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&lt;h1&gt;Private page&lt;/h1&gt;</a:t>
            </a:r>
          </a:p>
          <a:p>
            <a:pPr fontAlgn="base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&lt;h1&gt; ${msg}&lt;/h1&gt;</a:t>
            </a:r>
          </a:p>
          <a:p>
            <a:pPr fontAlgn="base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&lt;/body&gt;</a:t>
            </a:r>
          </a:p>
          <a:p>
            <a:pPr fontAlgn="base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42671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 4: Spring Security - Basic </a:t>
            </a:r>
            <a:r>
              <a:rPr lang="en-US" dirty="0" smtClean="0"/>
              <a:t>Authentication  - Displaying the user who logged in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1000" y="1724085"/>
            <a:ext cx="8229600" cy="452431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fontAlgn="base"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Modify SecurityController.java as follows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457200" indent="-457200" fontAlgn="base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method privatePage should be updated as follows:</a:t>
            </a:r>
          </a:p>
          <a:p>
            <a:pPr fontAlgn="base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import java.security.Principal;</a:t>
            </a:r>
          </a:p>
          <a:p>
            <a:pPr fontAlgn="base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@RequestMapping(value="private", method=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RequestMethod.GET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fontAlgn="base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public String privatePage(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Principal principal,ModelMap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map)</a:t>
            </a:r>
          </a:p>
          <a:p>
            <a:pPr fontAlgn="base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{</a:t>
            </a:r>
          </a:p>
          <a:p>
            <a:pPr fontAlgn="base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	String msg="Hello "+principal.getName();</a:t>
            </a:r>
          </a:p>
          <a:p>
            <a:pPr fontAlgn="base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	map.addAttribute("msg",msg);</a:t>
            </a:r>
          </a:p>
          <a:p>
            <a:pPr fontAlgn="base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	return "private";</a:t>
            </a:r>
          </a:p>
          <a:p>
            <a:pPr fontAlgn="base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293242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 </a:t>
            </a:r>
            <a:r>
              <a:rPr lang="en-US" dirty="0" smtClean="0"/>
              <a:t>5: </a:t>
            </a:r>
            <a:r>
              <a:rPr lang="en-US" dirty="0"/>
              <a:t>Spring Security </a:t>
            </a:r>
            <a:r>
              <a:rPr lang="en-US" dirty="0" smtClean="0"/>
              <a:t>– Default Form Authentication: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143000"/>
            <a:ext cx="7086600" cy="35394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fontAlgn="base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same application</a:t>
            </a:r>
          </a:p>
          <a:p>
            <a:pPr marL="457200" indent="-457200" fontAlgn="base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But, we will be using default form to enter the credentials instead of security window popup by the operating system</a:t>
            </a:r>
          </a:p>
          <a:p>
            <a:pPr marL="457200" indent="-457200" fontAlgn="base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default form is provided by Spring framework</a:t>
            </a:r>
          </a:p>
          <a:p>
            <a:pPr marL="457200" indent="-457200" fontAlgn="base">
              <a:buFont typeface="Arial" pitchFamily="34" charset="0"/>
              <a:buChar char="•"/>
            </a:pP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54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 </a:t>
            </a:r>
            <a:r>
              <a:rPr lang="en-US" dirty="0" smtClean="0"/>
              <a:t>5: </a:t>
            </a:r>
            <a:r>
              <a:rPr lang="en-US" dirty="0"/>
              <a:t>Spring Security </a:t>
            </a:r>
            <a:r>
              <a:rPr lang="en-US" dirty="0" smtClean="0"/>
              <a:t>– Default Form Authentication: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143000"/>
            <a:ext cx="7086600" cy="34163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fontAlgn="base">
              <a:buFont typeface="Arial" pitchFamily="34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Just change in spring1-security.xml file as follows:</a:t>
            </a:r>
          </a:p>
          <a:p>
            <a:pPr marL="457200" indent="-457200" fontAlgn="base">
              <a:buFont typeface="Arial" pitchFamily="34" charset="0"/>
              <a:buChar char="•"/>
            </a:pPr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 fontAlgn="base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&lt;http&gt;</a:t>
            </a:r>
          </a:p>
          <a:p>
            <a:pPr fontAlgn="base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intercept-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url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pattern="/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private"  			  	access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="ROLE_ADMIN" /&gt;</a:t>
            </a:r>
          </a:p>
          <a:p>
            <a:pPr fontAlgn="base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form-login/&gt;</a:t>
            </a:r>
          </a:p>
          <a:p>
            <a:pPr fontAlgn="base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&lt;/http&gt;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45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 </a:t>
            </a:r>
            <a:r>
              <a:rPr lang="en-US" dirty="0" smtClean="0"/>
              <a:t>5: </a:t>
            </a:r>
            <a:r>
              <a:rPr lang="en-US" dirty="0"/>
              <a:t>Spring Security </a:t>
            </a:r>
            <a:r>
              <a:rPr lang="en-US" dirty="0" smtClean="0"/>
              <a:t>– Default Form Authentication: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143000"/>
            <a:ext cx="7086600" cy="452431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fontAlgn="base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Run the application</a:t>
            </a:r>
          </a:p>
          <a:p>
            <a:pPr marL="457200" indent="-457200" fontAlgn="base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When you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enter the URL: </a:t>
            </a:r>
            <a:r>
              <a:rPr lang="en-US" sz="3200" dirty="0">
                <a:latin typeface="Times New Roman" pitchFamily="18" charset="0"/>
                <a:cs typeface="Times New Roman" pitchFamily="18" charset="0"/>
                <a:hlinkClick r:id="rId2"/>
              </a:rPr>
              <a:t>http://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  <a:hlinkClick r:id="rId2"/>
              </a:rPr>
              <a:t>localhost:8095/SpringSecurity1/spring_security_login</a:t>
            </a:r>
            <a:endParaRPr lang="en-US" sz="32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fontAlgn="base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It should display the default form</a:t>
            </a:r>
          </a:p>
          <a:p>
            <a:pPr marL="457200" indent="-457200" fontAlgn="base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If the username and password is invalid, it also display a default error message and the user is routed back to the default login page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2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 </a:t>
            </a:r>
            <a:r>
              <a:rPr lang="en-US" dirty="0" smtClean="0"/>
              <a:t>5: </a:t>
            </a:r>
            <a:r>
              <a:rPr lang="en-US" dirty="0"/>
              <a:t>Spring Security </a:t>
            </a:r>
            <a:r>
              <a:rPr lang="en-US" dirty="0" smtClean="0"/>
              <a:t>– Default Form Authentication:</a:t>
            </a: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3" r="50000" b="56716"/>
          <a:stretch/>
        </p:blipFill>
        <p:spPr bwMode="auto">
          <a:xfrm>
            <a:off x="1143000" y="2057400"/>
            <a:ext cx="6505575" cy="2620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145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 </a:t>
            </a:r>
            <a:r>
              <a:rPr lang="en-US" dirty="0" smtClean="0"/>
              <a:t>5: </a:t>
            </a:r>
            <a:r>
              <a:rPr lang="en-US" dirty="0"/>
              <a:t>Spring Security </a:t>
            </a:r>
            <a:r>
              <a:rPr lang="en-US" dirty="0" smtClean="0"/>
              <a:t>– Default Form Authentication – Routing to public and private pages through Home page</a:t>
            </a:r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2" r="51120" b="65858"/>
          <a:stretch/>
        </p:blipFill>
        <p:spPr bwMode="auto">
          <a:xfrm>
            <a:off x="1143000" y="2057400"/>
            <a:ext cx="6359857" cy="2265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066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74320" y="731521"/>
            <a:ext cx="8595360" cy="640080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 smtClean="0"/>
              <a:t>web.xml</a:t>
            </a:r>
          </a:p>
          <a:p>
            <a:pPr marL="0" indent="0">
              <a:buNone/>
            </a:pPr>
            <a:endParaRPr lang="en-US" b="1" u="sng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1 (using xml)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1" r="3184" b="8769"/>
          <a:stretch/>
        </p:blipFill>
        <p:spPr bwMode="auto">
          <a:xfrm>
            <a:off x="82136" y="1447800"/>
            <a:ext cx="902092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194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 </a:t>
            </a:r>
            <a:r>
              <a:rPr lang="en-US" dirty="0" smtClean="0"/>
              <a:t>5: </a:t>
            </a:r>
            <a:r>
              <a:rPr lang="en-US" dirty="0"/>
              <a:t>Spring Security </a:t>
            </a:r>
            <a:r>
              <a:rPr lang="en-US" dirty="0" smtClean="0"/>
              <a:t>– Default Form Authentication – Routing to public and private pages through Home page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2133600"/>
            <a:ext cx="7924800" cy="34163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fontAlgn="base">
              <a:buFont typeface="Arial" pitchFamily="34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Add the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following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method in SecurityController.java</a:t>
            </a:r>
          </a:p>
          <a:p>
            <a:pPr marL="457200" indent="-457200" fontAlgn="base">
              <a:buFont typeface="Arial" pitchFamily="34" charset="0"/>
              <a:buChar char="•"/>
            </a:pPr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 fontAlgn="base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@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RequestMapping(value="/", method=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RequestMethod.GET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fontAlgn="base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public String home()</a:t>
            </a:r>
          </a:p>
          <a:p>
            <a:pPr fontAlgn="base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{</a:t>
            </a:r>
          </a:p>
          <a:p>
            <a:pPr fontAlgn="base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	return "home";</a:t>
            </a:r>
          </a:p>
          <a:p>
            <a:pPr fontAlgn="base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365431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 </a:t>
            </a:r>
            <a:r>
              <a:rPr lang="en-US" dirty="0" smtClean="0"/>
              <a:t>5: </a:t>
            </a:r>
            <a:r>
              <a:rPr lang="en-US" dirty="0"/>
              <a:t>Spring Security </a:t>
            </a:r>
            <a:r>
              <a:rPr lang="en-US" dirty="0" smtClean="0"/>
              <a:t>– Default Form Authentication – Routing to public and private pages through Home page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2133600"/>
            <a:ext cx="7924800" cy="36009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fontAlgn="base">
              <a:buFont typeface="Arial" pitchFamily="34" charset="0"/>
              <a:buChar char="•"/>
            </a:pPr>
            <a:r>
              <a:rPr lang="en-US" sz="2400" b="1" u="sng" dirty="0">
                <a:latin typeface="Times New Roman" pitchFamily="18" charset="0"/>
                <a:cs typeface="Times New Roman" pitchFamily="18" charset="0"/>
              </a:rPr>
              <a:t>Add home.jsp:</a:t>
            </a:r>
          </a:p>
          <a:p>
            <a:pPr marL="457200" indent="-457200" fontAlgn="base">
              <a:buFont typeface="Arial" pitchFamily="34" charset="0"/>
              <a:buChar char="•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fontAlgn="base"/>
            <a:r>
              <a:rPr lang="en-US" dirty="0">
                <a:latin typeface="Times New Roman" pitchFamily="18" charset="0"/>
                <a:cs typeface="Times New Roman" pitchFamily="18" charset="0"/>
              </a:rPr>
              <a:t>&lt;html&gt;</a:t>
            </a:r>
          </a:p>
          <a:p>
            <a:pPr fontAlgn="base"/>
            <a:r>
              <a:rPr lang="en-US" dirty="0">
                <a:latin typeface="Times New Roman" pitchFamily="18" charset="0"/>
                <a:cs typeface="Times New Roman" pitchFamily="18" charset="0"/>
              </a:rPr>
              <a:t>&lt;head&gt;</a:t>
            </a:r>
          </a:p>
          <a:p>
            <a:pPr fontAlgn="base"/>
            <a:r>
              <a:rPr lang="en-US" dirty="0">
                <a:latin typeface="Times New Roman" pitchFamily="18" charset="0"/>
                <a:cs typeface="Times New Roman" pitchFamily="18" charset="0"/>
              </a:rPr>
              <a:t>&lt;title&gt;Home Page&lt;/title&gt;</a:t>
            </a:r>
          </a:p>
          <a:p>
            <a:pPr fontAlgn="base"/>
            <a:r>
              <a:rPr lang="en-US" dirty="0">
                <a:latin typeface="Times New Roman" pitchFamily="18" charset="0"/>
                <a:cs typeface="Times New Roman" pitchFamily="18" charset="0"/>
              </a:rPr>
              <a:t>&lt;/head&gt;</a:t>
            </a:r>
          </a:p>
          <a:p>
            <a:pPr fontAlgn="base"/>
            <a:r>
              <a:rPr lang="en-US" dirty="0">
                <a:latin typeface="Times New Roman" pitchFamily="18" charset="0"/>
                <a:cs typeface="Times New Roman" pitchFamily="18" charset="0"/>
              </a:rPr>
              <a:t>&lt;body&gt;</a:t>
            </a:r>
          </a:p>
          <a:p>
            <a:pPr fontAlgn="base"/>
            <a:r>
              <a:rPr lang="en-US" dirty="0"/>
              <a:t>&lt;h1&gt;Home page - Spring Security - XML Based &lt;/h1</a:t>
            </a:r>
            <a:r>
              <a:rPr lang="en-US" dirty="0" smtClean="0"/>
              <a:t>&gt;</a:t>
            </a:r>
          </a:p>
          <a:p>
            <a:pPr fontAlgn="base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 href="http://localhost:8095/SpringSecurity1/public"&gt;public page&lt;/a&gt; &lt;br&gt;</a:t>
            </a:r>
          </a:p>
          <a:p>
            <a:pPr fontAlgn="base"/>
            <a:r>
              <a:rPr lang="en-US" dirty="0">
                <a:latin typeface="Times New Roman" pitchFamily="18" charset="0"/>
                <a:cs typeface="Times New Roman" pitchFamily="18" charset="0"/>
              </a:rPr>
              <a:t>&lt;a href="http://localhost:8095/SpringSecurity1/private"&gt;private page&lt;/a&gt;</a:t>
            </a:r>
          </a:p>
          <a:p>
            <a:pPr fontAlgn="base"/>
            <a:r>
              <a:rPr lang="en-US" dirty="0">
                <a:latin typeface="Times New Roman" pitchFamily="18" charset="0"/>
                <a:cs typeface="Times New Roman" pitchFamily="18" charset="0"/>
              </a:rPr>
              <a:t>&lt;/body&gt;</a:t>
            </a:r>
          </a:p>
          <a:p>
            <a:pPr fontAlgn="base"/>
            <a:r>
              <a:rPr lang="en-US" dirty="0">
                <a:latin typeface="Times New Roman" pitchFamily="18" charset="0"/>
                <a:cs typeface="Times New Roman" pitchFamily="18" charset="0"/>
              </a:rPr>
              <a:t>&lt;/html&gt;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31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 </a:t>
            </a:r>
            <a:r>
              <a:rPr lang="en-US" dirty="0" smtClean="0"/>
              <a:t>6: </a:t>
            </a:r>
            <a:r>
              <a:rPr lang="en-US" dirty="0"/>
              <a:t>Spring Security </a:t>
            </a:r>
            <a:r>
              <a:rPr lang="en-US" dirty="0" smtClean="0"/>
              <a:t>– Custom Form Authentication with Logout</a:t>
            </a:r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56" b="70801"/>
          <a:stretch/>
        </p:blipFill>
        <p:spPr bwMode="auto">
          <a:xfrm>
            <a:off x="776785" y="1219200"/>
            <a:ext cx="7239000" cy="1609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846" b="73554"/>
          <a:stretch/>
        </p:blipFill>
        <p:spPr bwMode="auto">
          <a:xfrm>
            <a:off x="776785" y="3323230"/>
            <a:ext cx="6655700" cy="1934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130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 </a:t>
            </a:r>
            <a:r>
              <a:rPr lang="en-US" dirty="0" smtClean="0"/>
              <a:t>6: </a:t>
            </a:r>
            <a:r>
              <a:rPr lang="en-US" dirty="0"/>
              <a:t>Spring Security </a:t>
            </a:r>
            <a:r>
              <a:rPr lang="en-US" dirty="0" smtClean="0"/>
              <a:t>– Custom Form Authentication with Logout </a:t>
            </a:r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22" b="73881"/>
          <a:stretch/>
        </p:blipFill>
        <p:spPr bwMode="auto">
          <a:xfrm>
            <a:off x="1187355" y="1676400"/>
            <a:ext cx="6632812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73958"/>
          <a:stretch/>
        </p:blipFill>
        <p:spPr bwMode="auto">
          <a:xfrm>
            <a:off x="1201003" y="3124200"/>
            <a:ext cx="6632812" cy="1571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70569"/>
          <a:stretch/>
        </p:blipFill>
        <p:spPr bwMode="auto">
          <a:xfrm>
            <a:off x="1166884" y="4495800"/>
            <a:ext cx="6653283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709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 </a:t>
            </a:r>
            <a:r>
              <a:rPr lang="en-US" dirty="0" smtClean="0"/>
              <a:t>6: </a:t>
            </a:r>
            <a:r>
              <a:rPr lang="en-US" dirty="0"/>
              <a:t>Spring Security </a:t>
            </a:r>
            <a:r>
              <a:rPr lang="en-US" dirty="0" smtClean="0"/>
              <a:t>– Custom Form Authentication with Logout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295400"/>
            <a:ext cx="7924800" cy="67710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fontAlgn="base">
              <a:buFont typeface="Arial" pitchFamily="34" charset="0"/>
              <a:buChar char="•"/>
            </a:pPr>
            <a:r>
              <a:rPr lang="en-US" sz="2400" b="1" u="sng" dirty="0" smtClean="0">
                <a:latin typeface="Times New Roman" pitchFamily="18" charset="0"/>
                <a:cs typeface="Times New Roman" pitchFamily="18" charset="0"/>
              </a:rPr>
              <a:t>spring1-security.xml:</a:t>
            </a:r>
          </a:p>
          <a:p>
            <a:pPr fontAlgn="base"/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	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3" t="6157" r="12729" b="37127"/>
          <a:stretch/>
        </p:blipFill>
        <p:spPr bwMode="auto">
          <a:xfrm>
            <a:off x="457201" y="2286000"/>
            <a:ext cx="79248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986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 </a:t>
            </a:r>
            <a:r>
              <a:rPr lang="en-US" dirty="0" smtClean="0"/>
              <a:t>6: </a:t>
            </a:r>
            <a:r>
              <a:rPr lang="en-US" dirty="0"/>
              <a:t>Spring Security </a:t>
            </a:r>
            <a:r>
              <a:rPr lang="en-US" dirty="0" smtClean="0"/>
              <a:t>– Custom Form Authentication with Logout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219200"/>
            <a:ext cx="7924800" cy="51706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/>
            <a:r>
              <a:rPr lang="en-US" sz="2000" b="1" u="sng" dirty="0" smtClean="0">
                <a:latin typeface="Times New Roman" pitchFamily="18" charset="0"/>
                <a:cs typeface="Times New Roman" pitchFamily="18" charset="0"/>
              </a:rPr>
              <a:t>SecurityController.java</a:t>
            </a:r>
          </a:p>
          <a:p>
            <a:pPr fontAlgn="base"/>
            <a:endParaRPr lang="en-US" sz="2000" b="1" u="sng" dirty="0">
              <a:latin typeface="Times New Roman" pitchFamily="18" charset="0"/>
              <a:cs typeface="Times New Roman" pitchFamily="18" charset="0"/>
            </a:endParaRPr>
          </a:p>
          <a:p>
            <a:pPr fontAlgn="base"/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In this class, we need to have methods to map the follows requests:</a:t>
            </a:r>
          </a:p>
          <a:p>
            <a:pPr fontAlgn="base"/>
            <a:r>
              <a:rPr lang="en-US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/public: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Shows the pubic page (no authentication needed)</a:t>
            </a:r>
          </a:p>
          <a:p>
            <a:pPr fontAlgn="base"/>
            <a:r>
              <a:rPr lang="en-US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/private: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Shows the Login page by Spring security</a:t>
            </a:r>
          </a:p>
          <a:p>
            <a:pPr fontAlgn="base"/>
            <a:r>
              <a:rPr lang="en-US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 :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Shows the home page contains two links: public &amp; private </a:t>
            </a:r>
          </a:p>
          <a:p>
            <a:pPr fontAlgn="base"/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This 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is called as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webapplication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root context</a:t>
            </a:r>
          </a:p>
          <a:p>
            <a:pPr fontAlgn="base"/>
            <a:r>
              <a:rPr lang="en-US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/login: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Shows the custom Login page by Spring security</a:t>
            </a:r>
          </a:p>
          <a:p>
            <a:pPr fontAlgn="base"/>
            <a:r>
              <a:rPr lang="en-US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/loginFailed: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Shows the custom Login page by Spring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security (you can configure whatever the page you want)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  <a:p>
            <a:pPr fontAlgn="base"/>
            <a:r>
              <a:rPr lang="en-US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/logout: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Shows the custom Login page by Spring security (you can configure whatever the page you want)</a:t>
            </a:r>
          </a:p>
          <a:p>
            <a:pPr fontAlgn="base"/>
            <a:r>
              <a:rPr lang="en-US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/wrongUser: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Shows the page that displays invalid username and password</a:t>
            </a:r>
          </a:p>
          <a:p>
            <a:pPr fontAlgn="base"/>
            <a:endParaRPr lang="en-US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fontAlgn="base"/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Refer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the file “Programs - Spring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Security.txt” for full code</a:t>
            </a:r>
          </a:p>
          <a:p>
            <a:pPr fontAlgn="base"/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7590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 </a:t>
            </a:r>
            <a:r>
              <a:rPr lang="en-US" dirty="0" smtClean="0"/>
              <a:t>6: </a:t>
            </a:r>
            <a:r>
              <a:rPr lang="en-US" dirty="0"/>
              <a:t>Spring Security </a:t>
            </a:r>
            <a:r>
              <a:rPr lang="en-US" dirty="0" smtClean="0"/>
              <a:t>– Custom Form Authentication with Logout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219200"/>
            <a:ext cx="7924800" cy="501675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/>
            <a:r>
              <a:rPr lang="en-US" sz="2000" b="1" u="sng" dirty="0" err="1" smtClean="0">
                <a:latin typeface="Times New Roman" pitchFamily="18" charset="0"/>
                <a:cs typeface="Times New Roman" pitchFamily="18" charset="0"/>
              </a:rPr>
              <a:t>login.jsp</a:t>
            </a:r>
            <a:endParaRPr lang="en-US" sz="2000" b="1" u="sng" dirty="0" smtClean="0">
              <a:latin typeface="Times New Roman" pitchFamily="18" charset="0"/>
              <a:cs typeface="Times New Roman" pitchFamily="18" charset="0"/>
            </a:endParaRPr>
          </a:p>
          <a:p>
            <a:pPr fontAlgn="base"/>
            <a:endParaRPr lang="en-US" sz="2000" b="1" u="sng" dirty="0" smtClean="0">
              <a:latin typeface="Times New Roman" pitchFamily="18" charset="0"/>
              <a:cs typeface="Times New Roman" pitchFamily="18" charset="0"/>
            </a:endParaRPr>
          </a:p>
          <a:p>
            <a:pPr fontAlgn="base"/>
            <a:endParaRPr lang="en-US" sz="2000" b="1" u="sng" dirty="0" smtClean="0">
              <a:latin typeface="Times New Roman" pitchFamily="18" charset="0"/>
              <a:cs typeface="Times New Roman" pitchFamily="18" charset="0"/>
            </a:endParaRPr>
          </a:p>
          <a:p>
            <a:pPr fontAlgn="base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&lt;form action="j_spring_security_check" method="post"&gt;</a:t>
            </a:r>
          </a:p>
          <a:p>
            <a:pPr fontAlgn="base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Enter username: &lt;input type="text" name="j_username"/&gt;</a:t>
            </a:r>
          </a:p>
          <a:p>
            <a:pPr fontAlgn="base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Enter password: &lt;input type="password" name="j_password"/&gt;</a:t>
            </a:r>
          </a:p>
          <a:p>
            <a:pPr fontAlgn="base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&lt;input type="submit" value="Login"/&gt;</a:t>
            </a:r>
          </a:p>
          <a:p>
            <a:pPr fontAlgn="base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&lt;input type="reset" name="reset"/&gt;</a:t>
            </a:r>
          </a:p>
          <a:p>
            <a:pPr fontAlgn="base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&lt;/form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&gt;</a:t>
            </a:r>
          </a:p>
          <a:p>
            <a:pPr fontAlgn="base"/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fontAlgn="base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j_spring_security_check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is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 Servlet where the actual authentication is made and you must map the action of your login form to this Servlet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 fontAlgn="base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j_username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and j_password are standardized names in the Java Servlet specification, so the application servers (or servlet containers) know about them and can perform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container authentication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, independently of the application.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1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 </a:t>
            </a:r>
            <a:r>
              <a:rPr lang="en-US" dirty="0" smtClean="0"/>
              <a:t>6: </a:t>
            </a:r>
            <a:r>
              <a:rPr lang="en-US" dirty="0"/>
              <a:t>Spring Security </a:t>
            </a:r>
            <a:r>
              <a:rPr lang="en-US" dirty="0" smtClean="0"/>
              <a:t>– Custom Form Authentication with Logout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219200"/>
            <a:ext cx="7924800" cy="470898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/>
            <a:r>
              <a:rPr lang="en-US" sz="2000" b="1" u="sng" dirty="0" smtClean="0">
                <a:latin typeface="Times New Roman" pitchFamily="18" charset="0"/>
                <a:cs typeface="Times New Roman" pitchFamily="18" charset="0"/>
              </a:rPr>
              <a:t>private.jsp</a:t>
            </a:r>
          </a:p>
          <a:p>
            <a:pPr fontAlgn="base"/>
            <a:endParaRPr lang="en-US" sz="2000" b="1" u="sng" dirty="0" smtClean="0">
              <a:latin typeface="Times New Roman" pitchFamily="18" charset="0"/>
              <a:cs typeface="Times New Roman" pitchFamily="18" charset="0"/>
            </a:endParaRPr>
          </a:p>
          <a:p>
            <a:pPr fontAlgn="base"/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html&gt;</a:t>
            </a:r>
          </a:p>
          <a:p>
            <a:pPr fontAlgn="base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&lt;head&gt;</a:t>
            </a:r>
          </a:p>
          <a:p>
            <a:pPr fontAlgn="base"/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  <a:p>
            <a:pPr fontAlgn="base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&lt;title&gt;Private Page&lt;/title&gt;</a:t>
            </a:r>
          </a:p>
          <a:p>
            <a:pPr fontAlgn="base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&lt;/head&gt;</a:t>
            </a:r>
          </a:p>
          <a:p>
            <a:pPr fontAlgn="base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&lt;body&gt;</a:t>
            </a:r>
          </a:p>
          <a:p>
            <a:pPr fontAlgn="base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	&lt;h1&gt;Private page&lt;/h1&gt;</a:t>
            </a:r>
          </a:p>
          <a:p>
            <a:pPr fontAlgn="base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	&lt;h1&gt; ${msg}&lt;/h1&gt;</a:t>
            </a:r>
          </a:p>
          <a:p>
            <a:pPr fontAlgn="base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	&lt;a href="http://localhost:8095/SpringSecurity1"&gt;Home&lt;/a&gt;</a:t>
            </a:r>
          </a:p>
          <a:p>
            <a:pPr fontAlgn="base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	&lt;a href="j_spring_security_logout"&gt;Logout&lt;/a&gt;</a:t>
            </a:r>
          </a:p>
          <a:p>
            <a:pPr fontAlgn="base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&lt;/body&gt;</a:t>
            </a:r>
          </a:p>
          <a:p>
            <a:pPr fontAlgn="base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&lt;/html&gt;</a:t>
            </a:r>
          </a:p>
          <a:p>
            <a:pPr fontAlgn="base"/>
            <a:endParaRPr lang="en-US" sz="2000" b="1" u="sng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9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Auth Providers: Hashed Password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219200"/>
            <a:ext cx="7924800" cy="563231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 fontAlgn="base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Providing password as plain text is not secure</a:t>
            </a:r>
          </a:p>
          <a:p>
            <a:pPr marL="342900" indent="-342900" fontAlgn="base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So, in this demo, we are going to see how to save the password in an encoded mechanism i.e. hashed password</a:t>
            </a:r>
          </a:p>
          <a:p>
            <a:pPr marL="342900" indent="-342900" fontAlgn="base"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Hashing performs a one-way transformation on a password, turning the password into another String, called the hashed password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 fontAlgn="base"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Hashing algorithms are used in cryptographic applications like a digital signature. 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fontAlgn="base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Hashing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is used to generate random strings to avoid duplication of data stored in databases.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fontAlgn="base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There are various hashing algorithms available to hash your passwords (such as MD4, SHA, RIPMEND, WHIRLPOOL, TIGER algorithms)</a:t>
            </a:r>
          </a:p>
          <a:p>
            <a:pPr marL="342900" indent="-342900" fontAlgn="base">
              <a:buFont typeface="Arial" pitchFamily="34" charset="0"/>
              <a:buChar char="•"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fontAlgn="base">
              <a:buFont typeface="Arial" pitchFamily="34" charset="0"/>
              <a:buChar char="•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84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Encryption and Hashing</a:t>
            </a:r>
            <a:endParaRPr lang="en-US" dirty="0"/>
          </a:p>
        </p:txBody>
      </p:sp>
      <p:pic>
        <p:nvPicPr>
          <p:cNvPr id="28674" name="Picture 2" descr="hashing vs encryp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24000"/>
            <a:ext cx="5819775" cy="430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90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74320" y="731521"/>
            <a:ext cx="8595360" cy="1769715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 smtClean="0"/>
              <a:t>HelloXML-servlet.xml (under WEB-INF)</a:t>
            </a:r>
          </a:p>
          <a:p>
            <a:pPr marL="0" indent="0">
              <a:buNone/>
            </a:pPr>
            <a:endParaRPr lang="en-US" b="1" u="sng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1 (using xml)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1" r="3709" b="9142"/>
          <a:stretch/>
        </p:blipFill>
        <p:spPr bwMode="auto">
          <a:xfrm>
            <a:off x="228600" y="1676400"/>
            <a:ext cx="8553033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45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SHA: Generating hashed password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219200"/>
            <a:ext cx="7924800" cy="23083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 fontAlgn="base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Before proceeding, let’s try an interesting program</a:t>
            </a:r>
          </a:p>
          <a:p>
            <a:pPr marL="342900" indent="-342900" fontAlgn="base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We have the password, say “peter123”</a:t>
            </a:r>
          </a:p>
          <a:p>
            <a:pPr marL="342900" indent="-342900" fontAlgn="base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This is the plain text</a:t>
            </a:r>
          </a:p>
          <a:p>
            <a:pPr marL="342900" indent="-342900" fontAlgn="base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We want to generate a hashed password for this</a:t>
            </a:r>
          </a:p>
          <a:p>
            <a:pPr marL="342900" indent="-342900" fontAlgn="base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Use this generated hashed password in spring1-security.xml</a:t>
            </a:r>
          </a:p>
          <a:p>
            <a:pPr marL="342900" indent="-342900" fontAlgn="base">
              <a:buFont typeface="Arial" pitchFamily="34" charset="0"/>
              <a:buChar char="•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49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SHA: Generating hashed password</a:t>
            </a:r>
            <a:br>
              <a:rPr lang="en-US" dirty="0" smtClean="0"/>
            </a:br>
            <a:r>
              <a:rPr lang="en-US" dirty="0" smtClean="0"/>
              <a:t>Call this method from main method</a:t>
            </a:r>
            <a:endParaRPr lang="en-U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8" t="5411" r="26051" b="6250"/>
          <a:stretch/>
        </p:blipFill>
        <p:spPr bwMode="auto">
          <a:xfrm>
            <a:off x="859808" y="1194005"/>
            <a:ext cx="7037696" cy="5206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533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SHA: Using encoded password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57200" y="1295400"/>
            <a:ext cx="7696200" cy="16312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This is the generated hashed password for the String “peter123”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fd82f0e95c8034cfeacd4fb4d2853d50749364f1c98f780158aa3196fed7d0d7</a:t>
            </a:r>
          </a:p>
          <a:p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Now, we need to copy this encoded password in spring1-security.xml file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6" r="8743" b="52426"/>
          <a:stretch/>
        </p:blipFill>
        <p:spPr bwMode="auto">
          <a:xfrm>
            <a:off x="134203" y="3886200"/>
            <a:ext cx="8660027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851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BCryptPasswordEncoder: Generating hashed password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57200" y="1295400"/>
            <a:ext cx="7696200" cy="13234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Similarly, if you want to use BCryptPasswordEncoder, make the changes as below in spring1-security.xml file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But, this class is found in Spring security Version 5.x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So, you need to have this lib in your class path</a:t>
            </a: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1" r="21225" b="47295"/>
          <a:stretch/>
        </p:blipFill>
        <p:spPr bwMode="auto">
          <a:xfrm>
            <a:off x="473122" y="2790074"/>
            <a:ext cx="8213678" cy="2772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850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BCryptPasswordEncoder: Generating encoded password – Program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57200" y="1295400"/>
            <a:ext cx="7696200" cy="13234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Similarly, if you want to use BCryptPasswordEncoder, make the changes as below in spring1-security.xml file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But, this class is found in Spring security Version 5.x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So, you need to have this lib in your class path</a:t>
            </a: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1" r="24477" b="52052"/>
          <a:stretch/>
        </p:blipFill>
        <p:spPr bwMode="auto">
          <a:xfrm>
            <a:off x="152400" y="2971800"/>
            <a:ext cx="8839200" cy="2799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483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95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Program 7: Auth provider: </a:t>
            </a:r>
            <a:br>
              <a:rPr lang="en-US" dirty="0" smtClean="0"/>
            </a:br>
            <a:r>
              <a:rPr lang="en-US" dirty="0" smtClean="0"/>
              <a:t>jdbc-user-service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57200" y="1295400"/>
            <a:ext cx="7696200" cy="34163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There is one more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auth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provider called jdbc-user-service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In this program, we are going to see how to authenticate our spring application against the credentials from a database table called “users”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For this, first we need to create the two tables: users and user_roles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Table user_roles contains two columns: username and role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Table users contains three columns: username, password, enabled</a:t>
            </a:r>
          </a:p>
        </p:txBody>
      </p:sp>
    </p:spTree>
    <p:extLst>
      <p:ext uri="{BB962C8B-B14F-4D97-AF65-F5344CB8AC3E}">
        <p14:creationId xmlns:p14="http://schemas.microsoft.com/office/powerpoint/2010/main" val="272054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95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Program 7: Auth provider: </a:t>
            </a:r>
            <a:br>
              <a:rPr lang="en-US" dirty="0" smtClean="0"/>
            </a:br>
            <a:r>
              <a:rPr lang="en-US" dirty="0" smtClean="0"/>
              <a:t>jdbc-user-service: Creating tables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57200" y="1295400"/>
            <a:ext cx="7696200" cy="50783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Create the following two tables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========================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SQL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&gt; desc users;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Name                                      Null?    Type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----------------------------------------- -------- ----------------------------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USERNAME                                           VARCHAR2(10)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PASSWORD                                           VARCHAR2(10)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ENABLED                                           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NUMBER(1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Records: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SQL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&gt; select * from users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;  (Some sample usernames)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USERNAME   PASSWORD      ENABLED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----------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----------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----------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----------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----------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kavana     	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123                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SAIF      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	234                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ASWINI    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555                 1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guru		123	       1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85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95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Program 7: Auth provider: </a:t>
            </a:r>
            <a:br>
              <a:rPr lang="en-US" dirty="0" smtClean="0"/>
            </a:br>
            <a:r>
              <a:rPr lang="en-US" dirty="0" smtClean="0"/>
              <a:t>jdbc-user-service: Creating tables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57200" y="1295400"/>
            <a:ext cx="7696200" cy="34163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SQL&gt; desc user_roles;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Name                                      Null?    Type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----------------------------------------- -------- ----------------------------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USERNAME                                           VARCHAR2(10)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ROLE                                            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 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VARCHAR2(10)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SQL&gt; select * from  user_roles;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USERNAME  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ROLE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----------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-------------------------------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kavana    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ROLE_ADMIN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ASWINI    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ROLE_ADMIN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03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95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Program 7: Auth provider: </a:t>
            </a:r>
            <a:br>
              <a:rPr lang="en-US" dirty="0" smtClean="0"/>
            </a:br>
            <a:r>
              <a:rPr lang="en-US" dirty="0" smtClean="0"/>
              <a:t>jdbc-user-service: spring1-security.xml</a:t>
            </a:r>
            <a:endParaRPr lang="en-US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4" r="2555" b="50000"/>
          <a:stretch/>
        </p:blipFill>
        <p:spPr bwMode="auto">
          <a:xfrm>
            <a:off x="304800" y="2100618"/>
            <a:ext cx="8662044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53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95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Program 7: Auth provider: </a:t>
            </a:r>
            <a:br>
              <a:rPr lang="en-US" dirty="0" smtClean="0"/>
            </a:br>
            <a:r>
              <a:rPr lang="en-US" dirty="0" smtClean="0"/>
              <a:t>jdbc-user-service: Defining DataSource</a:t>
            </a:r>
            <a:endParaRPr lang="en-US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7" r="23008" b="52239"/>
          <a:stretch/>
        </p:blipFill>
        <p:spPr bwMode="auto">
          <a:xfrm>
            <a:off x="381000" y="1524000"/>
            <a:ext cx="8550027" cy="2597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85800" y="5036024"/>
            <a:ext cx="7162800" cy="830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Don't forget to add "ojdbc5.jar" in case you are using ORACLE DB VERSION 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11.x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80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74320" y="731521"/>
            <a:ext cx="8595360" cy="1769715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 smtClean="0"/>
              <a:t>View (/WEB-INF/views/</a:t>
            </a:r>
            <a:r>
              <a:rPr lang="en-US" b="1" u="sng" dirty="0" err="1" smtClean="0"/>
              <a:t>hello.jsp</a:t>
            </a:r>
            <a:r>
              <a:rPr lang="en-US" b="1" u="sng" dirty="0" smtClean="0"/>
              <a:t>)</a:t>
            </a:r>
          </a:p>
          <a:p>
            <a:pPr marL="0" indent="0">
              <a:buNone/>
            </a:pPr>
            <a:endParaRPr lang="en-US" b="1" u="sng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1 (using xml)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3400" y="1905000"/>
            <a:ext cx="7696200" cy="23083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&lt;html&gt;</a:t>
            </a:r>
          </a:p>
          <a:p>
            <a:r>
              <a:rPr lang="en-US" dirty="0"/>
              <a:t>&lt;head&gt;</a:t>
            </a:r>
          </a:p>
          <a:p>
            <a:r>
              <a:rPr lang="en-US" dirty="0"/>
              <a:t>&lt;title&gt;Spring MVC XML Demo&lt;/title&gt;</a:t>
            </a:r>
          </a:p>
          <a:p>
            <a:r>
              <a:rPr lang="en-US" dirty="0"/>
              <a:t>&lt;/head&gt;</a:t>
            </a:r>
          </a:p>
          <a:p>
            <a:r>
              <a:rPr lang="en-US" dirty="0"/>
              <a:t>&lt;body&gt;</a:t>
            </a:r>
          </a:p>
          <a:p>
            <a:r>
              <a:rPr lang="en-US" dirty="0"/>
              <a:t>Hello ${msg}</a:t>
            </a:r>
          </a:p>
          <a:p>
            <a:r>
              <a:rPr lang="en-US" dirty="0"/>
              <a:t>&lt;/body&gt;</a:t>
            </a:r>
          </a:p>
          <a:p>
            <a:r>
              <a:rPr lang="en-US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75576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95400"/>
          </a:xfrm>
        </p:spPr>
        <p:txBody>
          <a:bodyPr>
            <a:normAutofit/>
          </a:bodyPr>
          <a:lstStyle/>
          <a:p>
            <a:r>
              <a:rPr lang="en-US" dirty="0" smtClean="0"/>
              <a:t>Spring Security: Java Based Config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33400" y="1447800"/>
            <a:ext cx="7162800" cy="452431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 this Java based configuration, we are not going to use xml files at all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For 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web.xml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we will be defining a java class 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(Call it 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MvcWebApplicationInitializer.java)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For 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&lt;&lt;servlet-name&gt;&gt;-servlet.xml 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file, we will be defining a java class 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(Call it 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WebMvcConfig.java)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For 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spring-security.xml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file, we will be defining another 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java class (Call it 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WebSecurityConfig.java)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We will 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be creating SecurityWebApplicationInitializer.java for 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registering 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DelegatingFilterProxy to 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use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the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springSecurityFilterChain</a:t>
            </a:r>
            <a:endParaRPr lang="en-US" sz="2400" dirty="0">
              <a:solidFill>
                <a:srgbClr val="013366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79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95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Program 8: Spring Security: Java Based Config </a:t>
            </a:r>
            <a:r>
              <a:rPr lang="en-US" dirty="0" smtClean="0">
                <a:solidFill>
                  <a:srgbClr val="FF0000"/>
                </a:solidFill>
              </a:rPr>
              <a:t>Basic Authentication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3400" y="1143000"/>
            <a:ext cx="7162800" cy="830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Use Spring 5  libraries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Java class replacing web.xml:</a:t>
            </a:r>
            <a:endPara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3" r="11051" b="23694"/>
          <a:stretch/>
        </p:blipFill>
        <p:spPr bwMode="auto">
          <a:xfrm>
            <a:off x="7319" y="2251881"/>
            <a:ext cx="9136681" cy="4072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016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95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Program 8: Spring Security: Java Based Config </a:t>
            </a:r>
            <a:r>
              <a:rPr lang="en-US" dirty="0" smtClean="0">
                <a:solidFill>
                  <a:srgbClr val="FF0000"/>
                </a:solidFill>
              </a:rPr>
              <a:t>Basic Authentication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3400" y="1143000"/>
            <a:ext cx="7162800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Java class replacing &lt;servlet-name&gt;-servlet.xml</a:t>
            </a:r>
            <a:endPara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3" r="23848" b="8209"/>
          <a:stretch/>
        </p:blipFill>
        <p:spPr bwMode="auto">
          <a:xfrm>
            <a:off x="152400" y="1981199"/>
            <a:ext cx="8686800" cy="4149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3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95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Program 8: Spring Security: Java Based Config </a:t>
            </a:r>
            <a:r>
              <a:rPr lang="en-US" dirty="0" smtClean="0">
                <a:solidFill>
                  <a:srgbClr val="FF0000"/>
                </a:solidFill>
              </a:rPr>
              <a:t>Basic Authentication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3400" y="1143000"/>
            <a:ext cx="7162800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Java class to register DelegatingFilterProxy</a:t>
            </a:r>
            <a:endPara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3" r="21121" b="47108"/>
          <a:stretch/>
        </p:blipFill>
        <p:spPr bwMode="auto">
          <a:xfrm>
            <a:off x="32982" y="1958227"/>
            <a:ext cx="9111018" cy="3070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906121" y="4619270"/>
            <a:ext cx="7237879" cy="1862048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spring will detect the instance of this class during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application startup, and register the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DelegatingFilterProxy to use the </a:t>
            </a:r>
            <a:r>
              <a:rPr kumimoji="0" lang="en-US" sz="23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springSecurityFilterChain</a:t>
            </a:r>
            <a:r>
              <a:rPr kumimoji="0" lang="en-US" sz="2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before any other registered Filter.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It also register a </a:t>
            </a:r>
            <a:r>
              <a:rPr kumimoji="0" lang="en-US" sz="23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ContextLoaderListener</a:t>
            </a:r>
            <a:r>
              <a:rPr kumimoji="0" lang="en-US" sz="2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3087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95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Program 8: Spring Security: Java Based Config </a:t>
            </a:r>
            <a:r>
              <a:rPr lang="en-US" dirty="0" smtClean="0">
                <a:solidFill>
                  <a:srgbClr val="FF0000"/>
                </a:solidFill>
              </a:rPr>
              <a:t>Basic Authentication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3400" y="1143000"/>
            <a:ext cx="7162800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Java class replacing spring1-security.xml</a:t>
            </a:r>
            <a:endPara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6" r="10002" b="6251"/>
          <a:stretch/>
        </p:blipFill>
        <p:spPr bwMode="auto">
          <a:xfrm>
            <a:off x="152400" y="1981200"/>
            <a:ext cx="8762999" cy="4337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674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95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Program 8: Spring Security: Java Based Config </a:t>
            </a:r>
            <a:r>
              <a:rPr lang="en-US" dirty="0" smtClean="0">
                <a:solidFill>
                  <a:srgbClr val="FF0000"/>
                </a:solidFill>
              </a:rPr>
              <a:t>Basic Authentication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3400" y="1143000"/>
            <a:ext cx="7162800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Views (under /WEB-INF/views folder)</a:t>
            </a:r>
            <a:endPara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3" r="48078" b="13619"/>
          <a:stretch/>
        </p:blipFill>
        <p:spPr bwMode="auto">
          <a:xfrm>
            <a:off x="457200" y="1894536"/>
            <a:ext cx="5029200" cy="4389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3" r="49266" b="50000"/>
          <a:stretch/>
        </p:blipFill>
        <p:spPr bwMode="auto">
          <a:xfrm>
            <a:off x="4289914" y="2903617"/>
            <a:ext cx="4854086" cy="2370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604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95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Program 8: Spring Security: Java Based Config </a:t>
            </a:r>
            <a:r>
              <a:rPr lang="en-US" dirty="0" smtClean="0">
                <a:solidFill>
                  <a:srgbClr val="FF0000"/>
                </a:solidFill>
              </a:rPr>
              <a:t>Basic Authentication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3400" y="1143000"/>
            <a:ext cx="7162800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Controller class</a:t>
            </a:r>
            <a:endPara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" t="6343" r="39897" b="28732"/>
          <a:stretch/>
        </p:blipFill>
        <p:spPr bwMode="auto">
          <a:xfrm>
            <a:off x="990600" y="1905000"/>
            <a:ext cx="7055892" cy="4220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683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95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Program 9: Spring Security: Java Based Config </a:t>
            </a:r>
            <a:r>
              <a:rPr lang="en-US" dirty="0" smtClean="0">
                <a:solidFill>
                  <a:srgbClr val="FF0000"/>
                </a:solidFill>
              </a:rPr>
              <a:t>Basic Authentication with PasswordEncoder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6299" y="2789872"/>
            <a:ext cx="7696200" cy="14773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Introduce the following method in WebSecurityConfig.java: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 @Bean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    public PasswordEncoder passwordEncoder() {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        return new BCryptPasswordEncoder();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    }</a:t>
            </a:r>
          </a:p>
        </p:txBody>
      </p:sp>
    </p:spTree>
    <p:extLst>
      <p:ext uri="{BB962C8B-B14F-4D97-AF65-F5344CB8AC3E}">
        <p14:creationId xmlns:p14="http://schemas.microsoft.com/office/powerpoint/2010/main" val="131549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95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Program 9: Spring Security: Java Based Config </a:t>
            </a:r>
            <a:r>
              <a:rPr lang="en-US" dirty="0" smtClean="0">
                <a:solidFill>
                  <a:srgbClr val="FF0000"/>
                </a:solidFill>
              </a:rPr>
              <a:t>Basic Authentication with PasswordEncoder </a:t>
            </a:r>
            <a:r>
              <a:rPr lang="en-US" sz="3600" dirty="0" smtClean="0">
                <a:solidFill>
                  <a:srgbClr val="FF0000"/>
                </a:solidFill>
              </a:rPr>
              <a:t>(BCryptPasswordEncoder)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6299" y="1676400"/>
            <a:ext cx="7696200" cy="452431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u="sng" dirty="0">
                <a:latin typeface="Times New Roman" pitchFamily="18" charset="0"/>
                <a:cs typeface="Times New Roman" pitchFamily="18" charset="0"/>
              </a:rPr>
              <a:t>Modify configure(</a:t>
            </a:r>
            <a:r>
              <a:rPr lang="en-US" u="sng" dirty="0" err="1">
                <a:latin typeface="Times New Roman" pitchFamily="18" charset="0"/>
                <a:cs typeface="Times New Roman" pitchFamily="18" charset="0"/>
              </a:rPr>
              <a:t>AuthenticationManagerBuilder</a:t>
            </a:r>
            <a:r>
              <a:rPr lang="en-US" u="sng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u="sng" dirty="0" err="1">
                <a:latin typeface="Times New Roman" pitchFamily="18" charset="0"/>
                <a:cs typeface="Times New Roman" pitchFamily="18" charset="0"/>
              </a:rPr>
              <a:t>auth</a:t>
            </a:r>
            <a:r>
              <a:rPr lang="en-US" u="sng" dirty="0">
                <a:latin typeface="Times New Roman" pitchFamily="18" charset="0"/>
                <a:cs typeface="Times New Roman" pitchFamily="18" charset="0"/>
              </a:rPr>
              <a:t>) method as follows: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@Override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protected void configure(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AuthenticationManagerBuilder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auth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 throws Exception {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	System.out.println("Entering configure method");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	PasswordEncoder encoder = PasswordEncoderFactories.createDelegatingPasswordEncoder();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	auth.inMemoryAuthentication()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	.withUser("user")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.password("$2a$10$vCBmLuxmaa8qWYo3b9UpFO0c6LOpc4Rs57JyNAt6g9Ns8IsmH5CWq")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	.roles("USER");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64154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95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Program 9: Spring Security: Java Based Config </a:t>
            </a:r>
            <a:r>
              <a:rPr lang="en-US" dirty="0" smtClean="0">
                <a:solidFill>
                  <a:srgbClr val="FF0000"/>
                </a:solidFill>
              </a:rPr>
              <a:t>– Generating encoded password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7" r="4023" b="19590"/>
          <a:stretch/>
        </p:blipFill>
        <p:spPr bwMode="auto">
          <a:xfrm>
            <a:off x="167494" y="1828800"/>
            <a:ext cx="8976506" cy="3933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09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74320" y="731521"/>
            <a:ext cx="8595360" cy="1769715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 smtClean="0"/>
              <a:t>Form.html</a:t>
            </a:r>
          </a:p>
          <a:p>
            <a:pPr marL="0" indent="0">
              <a:buNone/>
            </a:pPr>
            <a:endParaRPr lang="en-US" b="1" u="sng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1 (using xml)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1" r="36225" b="30037"/>
          <a:stretch/>
        </p:blipFill>
        <p:spPr bwMode="auto">
          <a:xfrm>
            <a:off x="304800" y="1450074"/>
            <a:ext cx="8297839" cy="4722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409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95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Program 10: Spring Security: Java Based Config </a:t>
            </a:r>
            <a:r>
              <a:rPr lang="en-US" dirty="0" smtClean="0">
                <a:solidFill>
                  <a:srgbClr val="FF0000"/>
                </a:solidFill>
              </a:rPr>
              <a:t>Default form Authentication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5800" y="1443841"/>
            <a:ext cx="7543800" cy="313932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Just change the following in WebSecurityConfig.java: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@Override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protected void configure(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HttpSecurity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http) throws Exception {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	http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	.authorizeRequests()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	.antMatchers("/private")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	.hasRole("USER")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	.and()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	.formLogin();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230349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95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Program 11: Spring Security: Java Based Config </a:t>
            </a:r>
            <a:r>
              <a:rPr lang="en-US" dirty="0" smtClean="0">
                <a:solidFill>
                  <a:srgbClr val="FF0000"/>
                </a:solidFill>
              </a:rPr>
              <a:t>JDBC Authentication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5800" y="1443841"/>
            <a:ext cx="754380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Let’s introduce one more Java class that gives the instance of DataSource class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Let’s call it as AppConfig.java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1" r="38638" b="37126"/>
          <a:stretch/>
        </p:blipFill>
        <p:spPr bwMode="auto">
          <a:xfrm>
            <a:off x="465730" y="2209800"/>
            <a:ext cx="7983940" cy="416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851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95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Program 11: Spring Security: Java Based Config </a:t>
            </a:r>
            <a:r>
              <a:rPr lang="en-US" dirty="0" smtClean="0">
                <a:solidFill>
                  <a:srgbClr val="FF0000"/>
                </a:solidFill>
              </a:rPr>
              <a:t>JDBC Authentication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5800" y="1443841"/>
            <a:ext cx="754380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Modify WebSecurityConfig class to use jdbc authentication.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3" r="22799" b="6250"/>
          <a:stretch/>
        </p:blipFill>
        <p:spPr bwMode="auto">
          <a:xfrm>
            <a:off x="327422" y="2023281"/>
            <a:ext cx="8260556" cy="4148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833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95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Program 11: Spring Security: Java Based Config – JDBC Authentication </a:t>
            </a:r>
            <a:r>
              <a:rPr lang="en-US" dirty="0" smtClean="0">
                <a:solidFill>
                  <a:srgbClr val="FF0000"/>
                </a:solidFill>
              </a:rPr>
              <a:t>– Update encoded password in DB table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5800" y="1905000"/>
            <a:ext cx="7543800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Since, we have used passwordEncoder as BCryptPasswordEncoder, you should get the encoded password and update that in the DB table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1" r="24897" b="67647"/>
          <a:stretch/>
        </p:blipFill>
        <p:spPr bwMode="auto">
          <a:xfrm>
            <a:off x="228600" y="3276600"/>
            <a:ext cx="8311735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88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95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Program 11: Spring Security: Java Based Config – JDBC Authentication </a:t>
            </a:r>
            <a:r>
              <a:rPr lang="en-US" dirty="0" smtClean="0">
                <a:solidFill>
                  <a:srgbClr val="FF0000"/>
                </a:solidFill>
              </a:rPr>
              <a:t>– Include AppConfig.java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5800" y="1905000"/>
            <a:ext cx="7543800" cy="286232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Since, we have introduced AppConfig.java, we need to hook this file.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Modify MvcWebApplicationInitializer.java to update getRootConfigClasses() as follows: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@Override  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   protected Class&lt;?&gt;[] getRootConfigClasses() {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   	System.out.println("inside getRootConfigClasses");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       return new Class[] { WebSecurityConfig.class, WebMvcConfig.class,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AppConfig.class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};  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   } </a:t>
            </a:r>
          </a:p>
        </p:txBody>
      </p:sp>
    </p:spTree>
    <p:extLst>
      <p:ext uri="{BB962C8B-B14F-4D97-AF65-F5344CB8AC3E}">
        <p14:creationId xmlns:p14="http://schemas.microsoft.com/office/powerpoint/2010/main" val="422820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95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Program 11: Spring Security: Java Based Config – JDBC Authentication </a:t>
            </a:r>
            <a:r>
              <a:rPr lang="en-US" dirty="0" smtClean="0">
                <a:solidFill>
                  <a:srgbClr val="FF0000"/>
                </a:solidFill>
              </a:rPr>
              <a:t>– db.properties file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5800" y="1905000"/>
            <a:ext cx="7543800" cy="258532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Create db.properties file under /src folder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db.properties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==========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oracle.driver=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oracle.jdbc.driver.OracleDriver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oracle.jdbcUrl=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jdbc:oracle:thin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:@localhost:1521:xe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oracle.username=system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oracle.password=Password123</a:t>
            </a:r>
          </a:p>
        </p:txBody>
      </p:sp>
    </p:spTree>
    <p:extLst>
      <p:ext uri="{BB962C8B-B14F-4D97-AF65-F5344CB8AC3E}">
        <p14:creationId xmlns:p14="http://schemas.microsoft.com/office/powerpoint/2010/main" val="340731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38400" y="2438400"/>
            <a:ext cx="3657600" cy="7132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Thank you</a:t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63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74320" y="731520"/>
            <a:ext cx="8595360" cy="3816429"/>
          </a:xfrm>
        </p:spPr>
        <p:txBody>
          <a:bodyPr/>
          <a:lstStyle/>
          <a:p>
            <a:r>
              <a:rPr lang="en-US" dirty="0" smtClean="0"/>
              <a:t>Let’s show a HTML page with a text field and a button</a:t>
            </a:r>
          </a:p>
          <a:p>
            <a:r>
              <a:rPr lang="en-US" dirty="0" smtClean="0"/>
              <a:t>When the user enters his/her name and clicks the button, a jsp page will be shown with the message “Hello &lt;&lt;name&gt;&gt;”</a:t>
            </a:r>
          </a:p>
          <a:p>
            <a:r>
              <a:rPr lang="en-US" dirty="0" smtClean="0"/>
              <a:t>The HTTP request is: /hello</a:t>
            </a:r>
          </a:p>
          <a:p>
            <a:r>
              <a:rPr lang="en-US" dirty="0" smtClean="0"/>
              <a:t>Here, the servlet URL-pattern is /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2 (using Java Configuration)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94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74320" y="731520"/>
            <a:ext cx="8595360" cy="5524589"/>
          </a:xfrm>
        </p:spPr>
        <p:txBody>
          <a:bodyPr/>
          <a:lstStyle/>
          <a:p>
            <a:r>
              <a:rPr lang="en-US" dirty="0" smtClean="0"/>
              <a:t>There are no xml files in this method</a:t>
            </a:r>
          </a:p>
          <a:p>
            <a:r>
              <a:rPr lang="en-US" dirty="0" smtClean="0"/>
              <a:t>So, We need to write a Java class for replacing web.xml</a:t>
            </a:r>
          </a:p>
          <a:p>
            <a:r>
              <a:rPr lang="en-US" dirty="0" smtClean="0"/>
              <a:t>Also, need to write another Java class for replacing &lt;&lt;servlet&gt;&gt;-servlet.xml</a:t>
            </a:r>
          </a:p>
          <a:p>
            <a:r>
              <a:rPr lang="en-US" dirty="0" smtClean="0"/>
              <a:t>Let’s see the controller classes and views</a:t>
            </a:r>
          </a:p>
          <a:p>
            <a:r>
              <a:rPr lang="en-US" dirty="0" smtClean="0"/>
              <a:t>In this example, let’s show index.jsp for the request “/” (Root context)</a:t>
            </a:r>
          </a:p>
          <a:p>
            <a:r>
              <a:rPr lang="en-US" dirty="0" smtClean="0"/>
              <a:t>So, we are not going to write any html pages</a:t>
            </a:r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2 (using Java Configuration)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17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a7d0fbf3da651ee6c3ada993f271c2878949ce14"/>
</p:tagLst>
</file>

<file path=ppt/theme/theme1.xml><?xml version="1.0" encoding="utf-8"?>
<a:theme xmlns:a="http://schemas.openxmlformats.org/drawingml/2006/main" name="MG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4526</TotalTime>
  <Words>2527</Words>
  <Application>Microsoft Office PowerPoint</Application>
  <PresentationFormat>On-screen Show (4:3)</PresentationFormat>
  <Paragraphs>378</Paragraphs>
  <Slides>76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77" baseType="lpstr">
      <vt:lpstr>MG Theme</vt:lpstr>
      <vt:lpstr>Agenda: Spring Security</vt:lpstr>
      <vt:lpstr>Recap: Spring MVC (XML Based Configuration)</vt:lpstr>
      <vt:lpstr>Program 1 (using xml)</vt:lpstr>
      <vt:lpstr>Program 1 (using xml)</vt:lpstr>
      <vt:lpstr>Program 1 (using xml)</vt:lpstr>
      <vt:lpstr>Program 1 (using xml)</vt:lpstr>
      <vt:lpstr>Program 1 (using xml)</vt:lpstr>
      <vt:lpstr>Program 2 (using Java Configuration)</vt:lpstr>
      <vt:lpstr>Program 2 (using Java Configuration)</vt:lpstr>
      <vt:lpstr>Program 2 (using Java Configuration)</vt:lpstr>
      <vt:lpstr>Program 2 (using Java Configuration)</vt:lpstr>
      <vt:lpstr>Program 2 (using Java Configuration)</vt:lpstr>
      <vt:lpstr>Program 2 (using Java Configuration)</vt:lpstr>
      <vt:lpstr>Program 2 (using Java Configuration)</vt:lpstr>
      <vt:lpstr>Introduction to Spring Security</vt:lpstr>
      <vt:lpstr>Authentication and Authorization</vt:lpstr>
      <vt:lpstr>Understanding servlet filter</vt:lpstr>
      <vt:lpstr>Spring Security</vt:lpstr>
      <vt:lpstr>Spring Security – xml configuration</vt:lpstr>
      <vt:lpstr>Spring Security – xml configuration (web.xml)</vt:lpstr>
      <vt:lpstr>Spring Security – xml configuration (spring1-servlet.xml)</vt:lpstr>
      <vt:lpstr>Spring Security – xml configuration (spring1-security.xml)</vt:lpstr>
      <vt:lpstr>Spring Security – xml configuration (spring1-security.xml)</vt:lpstr>
      <vt:lpstr>Program 4: Spring Security - Basic Authentication:</vt:lpstr>
      <vt:lpstr>Program 4: Spring Security - Basic Authentication:</vt:lpstr>
      <vt:lpstr>Program 4: Spring Security - Basic Authentication:</vt:lpstr>
      <vt:lpstr>Program 4: Spring Security - Basic Authentication (web.xml)</vt:lpstr>
      <vt:lpstr>Program 4: Spring Security - Basic Authentication (spring1-servlet.xml)</vt:lpstr>
      <vt:lpstr>Program 4: Spring Security - Basic Authentication (spring1-security.xml)</vt:lpstr>
      <vt:lpstr>Program 4: Spring Security - Basic Authentication : Controller class</vt:lpstr>
      <vt:lpstr>Program 4: Spring Security - Basic Authentication : Views</vt:lpstr>
      <vt:lpstr>Program 4: Spring Security - Basic Authentication : Running the application</vt:lpstr>
      <vt:lpstr>Program 4: Spring Security - Basic Authentication  - Displaying the user who logged in</vt:lpstr>
      <vt:lpstr>Program 4: Spring Security - Basic Authentication  - Displaying the user who logged in</vt:lpstr>
      <vt:lpstr>Program 5: Spring Security – Default Form Authentication:</vt:lpstr>
      <vt:lpstr>Program 5: Spring Security – Default Form Authentication:</vt:lpstr>
      <vt:lpstr>Program 5: Spring Security – Default Form Authentication:</vt:lpstr>
      <vt:lpstr>Program 5: Spring Security – Default Form Authentication:</vt:lpstr>
      <vt:lpstr>Program 5: Spring Security – Default Form Authentication – Routing to public and private pages through Home page</vt:lpstr>
      <vt:lpstr>Program 5: Spring Security – Default Form Authentication – Routing to public and private pages through Home page</vt:lpstr>
      <vt:lpstr>Program 5: Spring Security – Default Form Authentication – Routing to public and private pages through Home page</vt:lpstr>
      <vt:lpstr>Program 6: Spring Security – Custom Form Authentication with Logout</vt:lpstr>
      <vt:lpstr>Program 6: Spring Security – Custom Form Authentication with Logout </vt:lpstr>
      <vt:lpstr>Program 6: Spring Security – Custom Form Authentication with Logout </vt:lpstr>
      <vt:lpstr>Program 6: Spring Security – Custom Form Authentication with Logout </vt:lpstr>
      <vt:lpstr>Program 6: Spring Security – Custom Form Authentication with Logout </vt:lpstr>
      <vt:lpstr>Program 6: Spring Security – Custom Form Authentication with Logout </vt:lpstr>
      <vt:lpstr>Auth Providers: Hashed Password</vt:lpstr>
      <vt:lpstr>Encryption and Hashing</vt:lpstr>
      <vt:lpstr>SHA: Generating hashed password</vt:lpstr>
      <vt:lpstr>SHA: Generating hashed password Call this method from main method</vt:lpstr>
      <vt:lpstr>SHA: Using encoded password</vt:lpstr>
      <vt:lpstr>BCryptPasswordEncoder: Generating hashed password</vt:lpstr>
      <vt:lpstr>BCryptPasswordEncoder: Generating encoded password – Program</vt:lpstr>
      <vt:lpstr>Program 7: Auth provider:  jdbc-user-service</vt:lpstr>
      <vt:lpstr>Program 7: Auth provider:  jdbc-user-service: Creating tables</vt:lpstr>
      <vt:lpstr>Program 7: Auth provider:  jdbc-user-service: Creating tables</vt:lpstr>
      <vt:lpstr>Program 7: Auth provider:  jdbc-user-service: spring1-security.xml</vt:lpstr>
      <vt:lpstr>Program 7: Auth provider:  jdbc-user-service: Defining DataSource</vt:lpstr>
      <vt:lpstr>Spring Security: Java Based Config</vt:lpstr>
      <vt:lpstr>Program 8: Spring Security: Java Based Config Basic Authentication</vt:lpstr>
      <vt:lpstr>Program 8: Spring Security: Java Based Config Basic Authentication</vt:lpstr>
      <vt:lpstr>Program 8: Spring Security: Java Based Config Basic Authentication</vt:lpstr>
      <vt:lpstr>Program 8: Spring Security: Java Based Config Basic Authentication</vt:lpstr>
      <vt:lpstr>Program 8: Spring Security: Java Based Config Basic Authentication</vt:lpstr>
      <vt:lpstr>Program 8: Spring Security: Java Based Config Basic Authentication</vt:lpstr>
      <vt:lpstr>Program 9: Spring Security: Java Based Config Basic Authentication with PasswordEncoder</vt:lpstr>
      <vt:lpstr>Program 9: Spring Security: Java Based Config Basic Authentication with PasswordEncoder (BCryptPasswordEncoder)</vt:lpstr>
      <vt:lpstr>Program 9: Spring Security: Java Based Config – Generating encoded password</vt:lpstr>
      <vt:lpstr>Program 10: Spring Security: Java Based Config Default form Authentication</vt:lpstr>
      <vt:lpstr>Program 11: Spring Security: Java Based Config JDBC Authentication</vt:lpstr>
      <vt:lpstr>Program 11: Spring Security: Java Based Config JDBC Authentication</vt:lpstr>
      <vt:lpstr>Program 11: Spring Security: Java Based Config – JDBC Authentication – Update encoded password in DB table</vt:lpstr>
      <vt:lpstr>Program 11: Spring Security: Java Based Config – JDBC Authentication – Include AppConfig.java</vt:lpstr>
      <vt:lpstr>Program 11: Spring Security: Java Based Config – JDBC Authentication – db.properties file</vt:lpstr>
      <vt:lpstr>Thank you 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Edmund Jones</dc:creator>
  <cp:lastModifiedBy>Guru</cp:lastModifiedBy>
  <cp:revision>759</cp:revision>
  <dcterms:created xsi:type="dcterms:W3CDTF">2012-10-05T11:18:05Z</dcterms:created>
  <dcterms:modified xsi:type="dcterms:W3CDTF">2020-02-21T01:16:28Z</dcterms:modified>
</cp:coreProperties>
</file>